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76" r:id="rId4"/>
    <p:sldId id="257" r:id="rId5"/>
    <p:sldId id="258" r:id="rId6"/>
    <p:sldId id="274" r:id="rId7"/>
    <p:sldId id="275" r:id="rId8"/>
    <p:sldId id="273" r:id="rId9"/>
    <p:sldId id="261" r:id="rId10"/>
    <p:sldId id="262" r:id="rId11"/>
    <p:sldId id="263" r:id="rId12"/>
    <p:sldId id="264" r:id="rId13"/>
    <p:sldId id="268" r:id="rId14"/>
    <p:sldId id="265" r:id="rId15"/>
    <p:sldId id="266" r:id="rId16"/>
    <p:sldId id="271" r:id="rId17"/>
    <p:sldId id="267" r:id="rId18"/>
    <p:sldId id="277" r:id="rId19"/>
    <p:sldId id="278" r:id="rId20"/>
    <p:sldId id="279" r:id="rId21"/>
    <p:sldId id="280" r:id="rId22"/>
    <p:sldId id="281" r:id="rId23"/>
    <p:sldId id="282" r:id="rId24"/>
    <p:sldId id="283" r:id="rId25"/>
    <p:sldId id="284" r:id="rId26"/>
    <p:sldId id="285" r:id="rId27"/>
    <p:sldId id="286" r:id="rId28"/>
    <p:sldId id="287"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44"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38EE5C-A35D-42F9-96BA-85E6861FBE75}" type="slidenum">
              <a:rPr lang="en-US"/>
              <a:pPr/>
              <a:t>‹#›</a:t>
            </a:fld>
            <a:endParaRPr lang="en-US"/>
          </a:p>
        </p:txBody>
      </p:sp>
    </p:spTree>
    <p:extLst>
      <p:ext uri="{BB962C8B-B14F-4D97-AF65-F5344CB8AC3E}">
        <p14:creationId xmlns:p14="http://schemas.microsoft.com/office/powerpoint/2010/main" val="2837136125"/>
      </p:ext>
    </p:extLst>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CCD76D-3164-4E75-81C6-B159832F0A23}" type="slidenum">
              <a:rPr lang="en-US"/>
              <a:pPr/>
              <a:t>‹#›</a:t>
            </a:fld>
            <a:endParaRPr lang="en-US"/>
          </a:p>
        </p:txBody>
      </p:sp>
    </p:spTree>
    <p:extLst>
      <p:ext uri="{BB962C8B-B14F-4D97-AF65-F5344CB8AC3E}">
        <p14:creationId xmlns:p14="http://schemas.microsoft.com/office/powerpoint/2010/main" val="710296399"/>
      </p:ext>
    </p:extLst>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BEAFE6-6A09-47A9-BD78-EDE8F9815337}" type="slidenum">
              <a:rPr lang="en-US"/>
              <a:pPr/>
              <a:t>‹#›</a:t>
            </a:fld>
            <a:endParaRPr lang="en-US"/>
          </a:p>
        </p:txBody>
      </p:sp>
    </p:spTree>
    <p:extLst>
      <p:ext uri="{BB962C8B-B14F-4D97-AF65-F5344CB8AC3E}">
        <p14:creationId xmlns:p14="http://schemas.microsoft.com/office/powerpoint/2010/main" val="3731468439"/>
      </p:ext>
    </p:extLst>
  </p:cSld>
  <p:clrMapOvr>
    <a:masterClrMapping/>
  </p:clrMapOvr>
  <p:transition>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27B4E847-B5A8-4C28-93F2-E67439B0E970}" type="slidenum">
              <a:rPr lang="en-US"/>
              <a:pPr/>
              <a:t>‹#›</a:t>
            </a:fld>
            <a:endParaRPr lang="en-US"/>
          </a:p>
        </p:txBody>
      </p:sp>
    </p:spTree>
    <p:extLst>
      <p:ext uri="{BB962C8B-B14F-4D97-AF65-F5344CB8AC3E}">
        <p14:creationId xmlns:p14="http://schemas.microsoft.com/office/powerpoint/2010/main" val="1109367706"/>
      </p:ext>
    </p:extLst>
  </p:cSld>
  <p:clrMapOvr>
    <a:masterClrMapping/>
  </p:clrMapOvr>
  <p:transition>
    <p:pu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22F22D15-53E3-489A-8C61-57E54A2B3FCF}" type="slidenum">
              <a:rPr lang="en-US"/>
              <a:pPr/>
              <a:t>‹#›</a:t>
            </a:fld>
            <a:endParaRPr lang="en-US"/>
          </a:p>
        </p:txBody>
      </p:sp>
    </p:spTree>
    <p:extLst>
      <p:ext uri="{BB962C8B-B14F-4D97-AF65-F5344CB8AC3E}">
        <p14:creationId xmlns:p14="http://schemas.microsoft.com/office/powerpoint/2010/main" val="4256912341"/>
      </p:ext>
    </p:extLst>
  </p:cSld>
  <p:clrMapOvr>
    <a:masterClrMapping/>
  </p:clrMapOvr>
  <p:transition>
    <p:pu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8C93338-1A0C-4FC3-850F-372F19673E80}" type="slidenum">
              <a:rPr lang="en-US"/>
              <a:pPr/>
              <a:t>‹#›</a:t>
            </a:fld>
            <a:endParaRPr lang="en-US"/>
          </a:p>
        </p:txBody>
      </p:sp>
    </p:spTree>
    <p:extLst>
      <p:ext uri="{BB962C8B-B14F-4D97-AF65-F5344CB8AC3E}">
        <p14:creationId xmlns:p14="http://schemas.microsoft.com/office/powerpoint/2010/main" val="3468413280"/>
      </p:ext>
    </p:extLst>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B62BDA-0ED1-447C-9322-5034F719AB2E}" type="slidenum">
              <a:rPr lang="en-US"/>
              <a:pPr/>
              <a:t>‹#›</a:t>
            </a:fld>
            <a:endParaRPr lang="en-US"/>
          </a:p>
        </p:txBody>
      </p:sp>
    </p:spTree>
    <p:extLst>
      <p:ext uri="{BB962C8B-B14F-4D97-AF65-F5344CB8AC3E}">
        <p14:creationId xmlns:p14="http://schemas.microsoft.com/office/powerpoint/2010/main" val="2526228801"/>
      </p:ext>
    </p:extLst>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4D4FB7-0AD7-4324-B49E-CA2F9B6C4E79}" type="slidenum">
              <a:rPr lang="en-US"/>
              <a:pPr/>
              <a:t>‹#›</a:t>
            </a:fld>
            <a:endParaRPr lang="en-US"/>
          </a:p>
        </p:txBody>
      </p:sp>
    </p:spTree>
    <p:extLst>
      <p:ext uri="{BB962C8B-B14F-4D97-AF65-F5344CB8AC3E}">
        <p14:creationId xmlns:p14="http://schemas.microsoft.com/office/powerpoint/2010/main" val="959989834"/>
      </p:ext>
    </p:extLst>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EEFB1C7-12E4-44AE-9037-2CFF1A13E609}" type="slidenum">
              <a:rPr lang="en-US"/>
              <a:pPr/>
              <a:t>‹#›</a:t>
            </a:fld>
            <a:endParaRPr lang="en-US"/>
          </a:p>
        </p:txBody>
      </p:sp>
    </p:spTree>
    <p:extLst>
      <p:ext uri="{BB962C8B-B14F-4D97-AF65-F5344CB8AC3E}">
        <p14:creationId xmlns:p14="http://schemas.microsoft.com/office/powerpoint/2010/main" val="1814438371"/>
      </p:ext>
    </p:extLst>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52A6BAC-5A87-4A17-A734-5BB8C8DAA257}" type="slidenum">
              <a:rPr lang="en-US"/>
              <a:pPr/>
              <a:t>‹#›</a:t>
            </a:fld>
            <a:endParaRPr lang="en-US"/>
          </a:p>
        </p:txBody>
      </p:sp>
    </p:spTree>
    <p:extLst>
      <p:ext uri="{BB962C8B-B14F-4D97-AF65-F5344CB8AC3E}">
        <p14:creationId xmlns:p14="http://schemas.microsoft.com/office/powerpoint/2010/main" val="2316221942"/>
      </p:ext>
    </p:extLst>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004360C-5574-4CFD-A3E5-A2DAEC6026B9}" type="slidenum">
              <a:rPr lang="en-US"/>
              <a:pPr/>
              <a:t>‹#›</a:t>
            </a:fld>
            <a:endParaRPr lang="en-US"/>
          </a:p>
        </p:txBody>
      </p:sp>
    </p:spTree>
    <p:extLst>
      <p:ext uri="{BB962C8B-B14F-4D97-AF65-F5344CB8AC3E}">
        <p14:creationId xmlns:p14="http://schemas.microsoft.com/office/powerpoint/2010/main" val="3522713256"/>
      </p:ext>
    </p:extLst>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74DAC5D-F480-4813-8BB7-4567FE35F49E}" type="slidenum">
              <a:rPr lang="en-US"/>
              <a:pPr/>
              <a:t>‹#›</a:t>
            </a:fld>
            <a:endParaRPr lang="en-US"/>
          </a:p>
        </p:txBody>
      </p:sp>
    </p:spTree>
    <p:extLst>
      <p:ext uri="{BB962C8B-B14F-4D97-AF65-F5344CB8AC3E}">
        <p14:creationId xmlns:p14="http://schemas.microsoft.com/office/powerpoint/2010/main" val="3021078769"/>
      </p:ext>
    </p:extLst>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A6935CF-B907-4CAD-8994-B360FC01EC29}" type="slidenum">
              <a:rPr lang="en-US"/>
              <a:pPr/>
              <a:t>‹#›</a:t>
            </a:fld>
            <a:endParaRPr lang="en-US"/>
          </a:p>
        </p:txBody>
      </p:sp>
    </p:spTree>
    <p:extLst>
      <p:ext uri="{BB962C8B-B14F-4D97-AF65-F5344CB8AC3E}">
        <p14:creationId xmlns:p14="http://schemas.microsoft.com/office/powerpoint/2010/main" val="455495376"/>
      </p:ext>
    </p:extLst>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3C65109-DDC1-4118-9243-46F7461D2E68}" type="slidenum">
              <a:rPr lang="en-US"/>
              <a:pPr/>
              <a:t>‹#›</a:t>
            </a:fld>
            <a:endParaRPr lang="en-US"/>
          </a:p>
        </p:txBody>
      </p:sp>
    </p:spTree>
    <p:extLst>
      <p:ext uri="{BB962C8B-B14F-4D97-AF65-F5344CB8AC3E}">
        <p14:creationId xmlns:p14="http://schemas.microsoft.com/office/powerpoint/2010/main" val="272585719"/>
      </p:ext>
    </p:extLst>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772BB07-5F96-403D-8552-07944326662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push/>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2.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strongcomputers.weebl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be%20prepared&amp;source=images&amp;cd=&amp;cad=rja&amp;docid=G4FOcc5ZVAzOpM&amp;tbnid=yt8_XImFDW5waM:&amp;ved=0CAUQjRw&amp;url=http://getupwithgod.com/apologetics/be-prepared/&amp;ei=aMElUrisDYTw2gXbzoHoDg&amp;bvm=bv.51495398,d.cWc&amp;psig=AFQjCNEMNDmHn1bOz5B0x0GxyuSvPXPmiQ&amp;ust=1378292443616557"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frm=1&amp;source=images&amp;cd=&amp;cad=rja&amp;docid=UZOrG6LtqbHw1M&amp;tbnid=TPHOXG5gF2n6pM:&amp;ved=0CAUQjRw&amp;url=http://www.blogsofts.com/flash-drive-gadget.html&amp;ei=Q9AlUuPTMuSk2AXhiYH4CQ&amp;bvm=bv.51495398,d.cWc&amp;psig=AFQjCNHDHN9wYSuytKNewYpkEjkJ350qRw&amp;ust=1378296199185817"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google.com/url?sa=i&amp;source=images&amp;cd=&amp;cad=rja&amp;docid=JJuGjiYNC5GOiM&amp;tbnid=2fR0DNVxrrzXNM:&amp;ved=0CAgQjRwwAA&amp;url=http://www.geeksugar.com/Cute-USB-Flash-Drives-Valentine-Day-13600733&amp;ei=ZdAlUqrzEMutsQTrx4GIBA&amp;psig=AFQjCNEtW36V-qn18gZlayV8WhwFMnmOvA&amp;ust=1378296293341433"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use+your+manners&amp;source=images&amp;cd=&amp;cad=rja&amp;docid=RYhOhG0rABhnPM&amp;tbnid=K-KOb16iADz6EM:&amp;ved=0CAUQjRw&amp;url=http://whmusictherapy.com/2012/05/sing-your-heart-out-the-manners-song/&amp;ei=CMElUvLFJqne2QWRooGIDg&amp;bvm=bv.51495398,d.cWc&amp;psig=AFQjCNFZDsJ8Sjv5Y-HGfiB_RBzh9XVZcA&amp;ust=137829234507276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url?sa=i&amp;rct=j&amp;q=do%20your%20job&amp;source=images&amp;cd=&amp;cad=rja&amp;docid=Bfya2UAe3K0ClM&amp;tbnid=6gu1UwlGuLXvqM:&amp;ved=0CAUQjRw&amp;url=http://wasatchrev.org/2011-player-expectations/&amp;ei=68ElUtLsKIay2gW9noHgBw&amp;bvm=bv.51495398,d.cWc&amp;psig=AFQjCNGcYSLt3itG1wEW85RCAvg2Da2UEQ&amp;ust=137829254508304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52400" y="0"/>
            <a:ext cx="8839200" cy="2133600"/>
          </a:xfrm>
        </p:spPr>
        <p:txBody>
          <a:bodyPr/>
          <a:lstStyle/>
          <a:p>
            <a:r>
              <a:rPr lang="en-US" sz="7200" dirty="0">
                <a:solidFill>
                  <a:srgbClr val="0099FF"/>
                </a:solidFill>
                <a:latin typeface="Berlin Sans FB" pitchFamily="34" charset="0"/>
              </a:rPr>
              <a:t>Welcome </a:t>
            </a:r>
            <a:r>
              <a:rPr lang="en-US" sz="7200" dirty="0" smtClean="0">
                <a:solidFill>
                  <a:srgbClr val="0099FF"/>
                </a:solidFill>
                <a:latin typeface="Berlin Sans FB" pitchFamily="34" charset="0"/>
              </a:rPr>
              <a:t>to Mrs. Henderson’s Class!</a:t>
            </a:r>
            <a:endParaRPr lang="en-US" sz="7200" dirty="0">
              <a:solidFill>
                <a:srgbClr val="0099FF"/>
              </a:solidFill>
              <a:latin typeface="Berlin Sans FB" pitchFamily="34" charset="0"/>
            </a:endParaRPr>
          </a:p>
        </p:txBody>
      </p:sp>
      <p:pic>
        <p:nvPicPr>
          <p:cNvPr id="2052" name="Picture 4" descr="j028575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2514600"/>
            <a:ext cx="5410200" cy="37322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1000" fill="hold"/>
                                        <p:tgtEl>
                                          <p:spTgt spid="2050"/>
                                        </p:tgtEl>
                                        <p:attrNameLst>
                                          <p:attrName>ppt_x</p:attrName>
                                        </p:attrNameLst>
                                      </p:cBhvr>
                                      <p:tavLst>
                                        <p:tav tm="0">
                                          <p:val>
                                            <p:strVal val="0-#ppt_w/2"/>
                                          </p:val>
                                        </p:tav>
                                        <p:tav tm="100000">
                                          <p:val>
                                            <p:strVal val="#ppt_x"/>
                                          </p:val>
                                        </p:tav>
                                      </p:tavLst>
                                    </p:anim>
                                    <p:anim calcmode="lin" valueType="num">
                                      <p:cBhvr additive="base">
                                        <p:cTn id="8" dur="10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sz="quarter"/>
          </p:nvPr>
        </p:nvSpPr>
        <p:spPr>
          <a:xfrm>
            <a:off x="381000" y="0"/>
            <a:ext cx="8763000" cy="1143000"/>
          </a:xfrm>
        </p:spPr>
        <p:txBody>
          <a:bodyPr/>
          <a:lstStyle/>
          <a:p>
            <a:r>
              <a:rPr lang="en-US" dirty="0">
                <a:latin typeface="Berlin Sans FB" pitchFamily="34" charset="0"/>
              </a:rPr>
              <a:t>Food, candy, gum, beverages?</a:t>
            </a:r>
          </a:p>
        </p:txBody>
      </p:sp>
      <p:pic>
        <p:nvPicPr>
          <p:cNvPr id="9230" name="Picture 14" descr="ANd9GcSTRkr-9ghIqskWLwF3i2kEhTwJigGB103k0ygdFuG-ytOZ9z-o"/>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 y="1219200"/>
            <a:ext cx="2782888" cy="3124200"/>
          </a:xfrm>
          <a:prstGeom prst="rect">
            <a:avLst/>
          </a:prstGeom>
          <a:noFill/>
          <a:extLst>
            <a:ext uri="{909E8E84-426E-40DD-AFC4-6F175D3DCCD1}">
              <a14:hiddenFill xmlns:a14="http://schemas.microsoft.com/office/drawing/2010/main">
                <a:solidFill>
                  <a:srgbClr val="FFFFFF"/>
                </a:solidFill>
              </a14:hiddenFill>
            </a:ext>
          </a:extLst>
        </p:spPr>
      </p:pic>
      <p:sp>
        <p:nvSpPr>
          <p:cNvPr id="9232" name="AutoShape 16" descr="9k="/>
          <p:cNvSpPr>
            <a:spLocks noChangeAspect="1" noChangeArrowheads="1"/>
          </p:cNvSpPr>
          <p:nvPr/>
        </p:nvSpPr>
        <p:spPr bwMode="auto">
          <a:xfrm>
            <a:off x="3957638" y="2814638"/>
            <a:ext cx="1228725" cy="122872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4" name="AutoShape 18" descr="9k="/>
          <p:cNvSpPr>
            <a:spLocks noChangeAspect="1" noChangeArrowheads="1"/>
          </p:cNvSpPr>
          <p:nvPr/>
        </p:nvSpPr>
        <p:spPr bwMode="auto">
          <a:xfrm>
            <a:off x="3957638" y="2814638"/>
            <a:ext cx="1228725" cy="122872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9236" name="Picture 20" descr="ANd9GcRce4gTozQSnghWMl6uMaa9k__b8Eo22hCdc9_t-002-Ux42o7E"/>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15000" y="1524000"/>
            <a:ext cx="2895600" cy="2895600"/>
          </a:xfrm>
          <a:prstGeom prst="rect">
            <a:avLst/>
          </a:prstGeom>
          <a:noFill/>
          <a:extLst>
            <a:ext uri="{909E8E84-426E-40DD-AFC4-6F175D3DCCD1}">
              <a14:hiddenFill xmlns:a14="http://schemas.microsoft.com/office/drawing/2010/main">
                <a:solidFill>
                  <a:srgbClr val="FFFFFF"/>
                </a:solidFill>
              </a14:hiddenFill>
            </a:ext>
          </a:extLst>
        </p:spPr>
      </p:pic>
      <p:sp>
        <p:nvSpPr>
          <p:cNvPr id="9238" name="AutoShape 22" descr="Z"/>
          <p:cNvSpPr>
            <a:spLocks noChangeAspect="1" noChangeArrowheads="1"/>
          </p:cNvSpPr>
          <p:nvPr/>
        </p:nvSpPr>
        <p:spPr bwMode="auto">
          <a:xfrm>
            <a:off x="3738563" y="3014663"/>
            <a:ext cx="1666875" cy="82867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9240" name="Picture 24" descr="ANd9GcR6zONA4JyWS8f7YWkEXbQosuE9o2yU9VDK3cTnjVlKZ6U2C0QPdQ"/>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0" y="2895600"/>
            <a:ext cx="1562100" cy="2924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9218"/>
                                        </p:tgtEl>
                                        <p:attrNameLst>
                                          <p:attrName>style.visibility</p:attrName>
                                        </p:attrNameLst>
                                      </p:cBhvr>
                                      <p:to>
                                        <p:strVal val="visible"/>
                                      </p:to>
                                    </p:set>
                                    <p:animEffect transition="in" filter="fade">
                                      <p:cBhvr>
                                        <p:cTn id="7" dur="500"/>
                                        <p:tgtEl>
                                          <p:spTgt spid="9218"/>
                                        </p:tgtEl>
                                      </p:cBhvr>
                                    </p:animEffect>
                                    <p:anim calcmode="lin" valueType="num">
                                      <p:cBhvr>
                                        <p:cTn id="8" dur="500" fill="hold"/>
                                        <p:tgtEl>
                                          <p:spTgt spid="9218"/>
                                        </p:tgtEl>
                                        <p:attrNameLst>
                                          <p:attrName>ppt_w</p:attrName>
                                        </p:attrNameLst>
                                      </p:cBhvr>
                                      <p:tavLst>
                                        <p:tav tm="0" fmla="#ppt_w*sin(2.5*pi*$)">
                                          <p:val>
                                            <p:fltVal val="0"/>
                                          </p:val>
                                        </p:tav>
                                        <p:tav tm="100000">
                                          <p:val>
                                            <p:fltVal val="1"/>
                                          </p:val>
                                        </p:tav>
                                      </p:tavLst>
                                    </p:anim>
                                    <p:anim calcmode="lin" valueType="num">
                                      <p:cBhvr>
                                        <p:cTn id="9" dur="500" fill="hold"/>
                                        <p:tgtEl>
                                          <p:spTgt spid="92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52400"/>
            <a:ext cx="8229600" cy="838200"/>
          </a:xfrm>
        </p:spPr>
        <p:txBody>
          <a:bodyPr/>
          <a:lstStyle/>
          <a:p>
            <a:r>
              <a:rPr lang="en-US" sz="5400">
                <a:latin typeface="Berlin Sans FB" pitchFamily="34" charset="0"/>
              </a:rPr>
              <a:t>Your monitor (screen)</a:t>
            </a:r>
          </a:p>
        </p:txBody>
      </p:sp>
      <p:sp>
        <p:nvSpPr>
          <p:cNvPr id="10243" name="Rectangle 3"/>
          <p:cNvSpPr>
            <a:spLocks noGrp="1" noChangeArrowheads="1"/>
          </p:cNvSpPr>
          <p:nvPr>
            <p:ph type="body" sz="half" idx="1"/>
          </p:nvPr>
        </p:nvSpPr>
        <p:spPr>
          <a:xfrm>
            <a:off x="152400" y="1524000"/>
            <a:ext cx="5029200" cy="5029200"/>
          </a:xfrm>
        </p:spPr>
        <p:txBody>
          <a:bodyPr/>
          <a:lstStyle/>
          <a:p>
            <a:r>
              <a:rPr lang="en-US">
                <a:latin typeface="Berlin Sans FB" pitchFamily="34" charset="0"/>
              </a:rPr>
              <a:t>DO NOT ever touch the screen (using your hands or any other object)</a:t>
            </a:r>
          </a:p>
          <a:p>
            <a:r>
              <a:rPr lang="en-US">
                <a:latin typeface="Berlin Sans FB" pitchFamily="34" charset="0"/>
              </a:rPr>
              <a:t>DO NOT move your monitor to any position other than straight ahead.</a:t>
            </a:r>
          </a:p>
          <a:p>
            <a:r>
              <a:rPr lang="en-US">
                <a:latin typeface="Berlin Sans FB" pitchFamily="34" charset="0"/>
              </a:rPr>
              <a:t>Leave monitors on unless instructed otherwise by the teacher.</a:t>
            </a:r>
          </a:p>
          <a:p>
            <a:endParaRPr lang="en-US">
              <a:latin typeface="Berlin Sans FB" pitchFamily="34" charset="0"/>
            </a:endParaRPr>
          </a:p>
          <a:p>
            <a:pPr>
              <a:buFontTx/>
              <a:buNone/>
            </a:pPr>
            <a:endParaRPr lang="en-US" sz="2400"/>
          </a:p>
        </p:txBody>
      </p:sp>
      <p:pic>
        <p:nvPicPr>
          <p:cNvPr id="10246" name="Picture 6" descr="Monitor"/>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5638800" y="2209800"/>
            <a:ext cx="2971800" cy="3276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1143000"/>
          </a:xfrm>
        </p:spPr>
        <p:txBody>
          <a:bodyPr/>
          <a:lstStyle/>
          <a:p>
            <a:r>
              <a:rPr lang="en-US" sz="5400">
                <a:latin typeface="Berlin Sans FB" pitchFamily="34" charset="0"/>
              </a:rPr>
              <a:t>Your disk drives</a:t>
            </a:r>
          </a:p>
        </p:txBody>
      </p:sp>
      <p:sp>
        <p:nvSpPr>
          <p:cNvPr id="11267" name="Rectangle 3"/>
          <p:cNvSpPr>
            <a:spLocks noGrp="1" noChangeArrowheads="1"/>
          </p:cNvSpPr>
          <p:nvPr>
            <p:ph type="body" sz="half" idx="1"/>
          </p:nvPr>
        </p:nvSpPr>
        <p:spPr>
          <a:xfrm>
            <a:off x="228600" y="1981200"/>
            <a:ext cx="4267200" cy="4648200"/>
          </a:xfrm>
        </p:spPr>
        <p:txBody>
          <a:bodyPr/>
          <a:lstStyle/>
          <a:p>
            <a:r>
              <a:rPr lang="en-US">
                <a:latin typeface="Berlin Sans FB" pitchFamily="34" charset="0"/>
              </a:rPr>
              <a:t>Do not insert anything into the disk drives unless instructed by the teacher.</a:t>
            </a:r>
          </a:p>
          <a:p>
            <a:r>
              <a:rPr lang="en-US">
                <a:latin typeface="Berlin Sans FB" pitchFamily="34" charset="0"/>
              </a:rPr>
              <a:t>Do not insert any disk or other object that does not belong in the drive.</a:t>
            </a:r>
          </a:p>
          <a:p>
            <a:pPr>
              <a:buFontTx/>
              <a:buNone/>
            </a:pPr>
            <a:endParaRPr lang="en-US">
              <a:latin typeface="Berlin Sans FB" pitchFamily="34" charset="0"/>
            </a:endParaRPr>
          </a:p>
          <a:p>
            <a:endParaRPr lang="en-US" sz="2800"/>
          </a:p>
        </p:txBody>
      </p:sp>
      <p:pic>
        <p:nvPicPr>
          <p:cNvPr id="11273" name="Picture 9" descr="CD Rom"/>
          <p:cNvPicPr>
            <a:picLocks noGrp="1" noChangeAspect="1" noChangeArrowheads="1"/>
          </p:cNvPicPr>
          <p:nvPr>
            <p:ph sz="quarter" idx="3"/>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5105400" y="2209800"/>
            <a:ext cx="3276600" cy="3276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0"/>
            <a:ext cx="8763000" cy="1143000"/>
          </a:xfrm>
        </p:spPr>
        <p:txBody>
          <a:bodyPr/>
          <a:lstStyle/>
          <a:p>
            <a:r>
              <a:rPr lang="en-US" sz="4800" u="sng">
                <a:latin typeface="Berlin Sans FB" pitchFamily="34" charset="0"/>
              </a:rPr>
              <a:t>Flash drives and/or thumb drives</a:t>
            </a:r>
          </a:p>
        </p:txBody>
      </p:sp>
      <p:sp>
        <p:nvSpPr>
          <p:cNvPr id="15363" name="Rectangle 3"/>
          <p:cNvSpPr>
            <a:spLocks noGrp="1" noChangeArrowheads="1"/>
          </p:cNvSpPr>
          <p:nvPr>
            <p:ph type="body" idx="1"/>
          </p:nvPr>
        </p:nvSpPr>
        <p:spPr>
          <a:xfrm>
            <a:off x="381000" y="1600200"/>
            <a:ext cx="8229600" cy="4144963"/>
          </a:xfrm>
        </p:spPr>
        <p:txBody>
          <a:bodyPr/>
          <a:lstStyle/>
          <a:p>
            <a:pPr>
              <a:buFontTx/>
              <a:buNone/>
            </a:pPr>
            <a:r>
              <a:rPr lang="en-US" sz="3600">
                <a:latin typeface="Berlin Sans FB" pitchFamily="34" charset="0"/>
              </a:rPr>
              <a:t>***If possible please have you parents </a:t>
            </a:r>
          </a:p>
          <a:p>
            <a:pPr>
              <a:buFontTx/>
              <a:buNone/>
            </a:pPr>
            <a:r>
              <a:rPr lang="en-US" sz="3600">
                <a:latin typeface="Berlin Sans FB" pitchFamily="34" charset="0"/>
              </a:rPr>
              <a:t>purchase a flash drive for you to use this </a:t>
            </a:r>
          </a:p>
          <a:p>
            <a:pPr>
              <a:buFontTx/>
              <a:buNone/>
            </a:pPr>
            <a:r>
              <a:rPr lang="en-US" sz="3600">
                <a:latin typeface="Berlin Sans FB" pitchFamily="34" charset="0"/>
              </a:rPr>
              <a:t>year to save your work.  You can find a </a:t>
            </a:r>
          </a:p>
          <a:p>
            <a:pPr>
              <a:buFontTx/>
              <a:buNone/>
            </a:pPr>
            <a:r>
              <a:rPr lang="en-US" sz="3600">
                <a:latin typeface="Berlin Sans FB" pitchFamily="34" charset="0"/>
              </a:rPr>
              <a:t>2GB for about $5 which will store quite of </a:t>
            </a:r>
          </a:p>
          <a:p>
            <a:pPr>
              <a:buFontTx/>
              <a:buNone/>
            </a:pPr>
            <a:r>
              <a:rPr lang="en-US" sz="3600">
                <a:latin typeface="Berlin Sans FB" pitchFamily="34" charset="0"/>
              </a:rPr>
              <a:t>bit of data.***</a:t>
            </a:r>
          </a:p>
        </p:txBody>
      </p:sp>
      <p:pic>
        <p:nvPicPr>
          <p:cNvPr id="15364" name="Picture 4" descr="Flash drive"/>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24400" y="4572000"/>
            <a:ext cx="2495550"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0"/>
            <a:ext cx="8229600" cy="1143000"/>
          </a:xfrm>
        </p:spPr>
        <p:txBody>
          <a:bodyPr/>
          <a:lstStyle/>
          <a:p>
            <a:r>
              <a:rPr lang="en-US" sz="6600">
                <a:latin typeface="Berlin Sans FB" pitchFamily="34" charset="0"/>
              </a:rPr>
              <a:t>Your Keyboard</a:t>
            </a:r>
          </a:p>
        </p:txBody>
      </p:sp>
      <p:sp>
        <p:nvSpPr>
          <p:cNvPr id="12291" name="Rectangle 3"/>
          <p:cNvSpPr>
            <a:spLocks noGrp="1" noChangeArrowheads="1"/>
          </p:cNvSpPr>
          <p:nvPr>
            <p:ph type="body" sz="half" idx="1"/>
          </p:nvPr>
        </p:nvSpPr>
        <p:spPr>
          <a:xfrm>
            <a:off x="228600" y="1371600"/>
            <a:ext cx="8534400" cy="2895600"/>
          </a:xfrm>
        </p:spPr>
        <p:txBody>
          <a:bodyPr/>
          <a:lstStyle/>
          <a:p>
            <a:r>
              <a:rPr lang="en-US" sz="3100">
                <a:latin typeface="Berlin Sans FB" pitchFamily="34" charset="0"/>
              </a:rPr>
              <a:t>Do not press more than one key at a time unless instructed by the teacher.</a:t>
            </a:r>
          </a:p>
          <a:p>
            <a:r>
              <a:rPr lang="en-US" sz="3100">
                <a:latin typeface="Berlin Sans FB" pitchFamily="34" charset="0"/>
              </a:rPr>
              <a:t>Do not ever pound on the keys.</a:t>
            </a:r>
          </a:p>
          <a:p>
            <a:r>
              <a:rPr lang="en-US" sz="3100">
                <a:latin typeface="Berlin Sans FB" pitchFamily="34" charset="0"/>
              </a:rPr>
              <a:t>Always keep your hands in home row position when typing.</a:t>
            </a:r>
          </a:p>
          <a:p>
            <a:endParaRPr lang="en-US" sz="3100"/>
          </a:p>
        </p:txBody>
      </p:sp>
      <p:pic>
        <p:nvPicPr>
          <p:cNvPr id="12294" name="Picture 6" descr="keyboard"/>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1905000" y="4267200"/>
            <a:ext cx="5919788" cy="2366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7200">
                <a:latin typeface="Berlin Sans FB" pitchFamily="34" charset="0"/>
              </a:rPr>
              <a:t>Your mouse</a:t>
            </a:r>
          </a:p>
        </p:txBody>
      </p:sp>
      <p:sp>
        <p:nvSpPr>
          <p:cNvPr id="13315" name="Rectangle 3"/>
          <p:cNvSpPr>
            <a:spLocks noGrp="1" noChangeArrowheads="1"/>
          </p:cNvSpPr>
          <p:nvPr>
            <p:ph type="body" sz="half" idx="1"/>
          </p:nvPr>
        </p:nvSpPr>
        <p:spPr>
          <a:xfrm>
            <a:off x="228600" y="1600200"/>
            <a:ext cx="4495800" cy="4953000"/>
          </a:xfrm>
        </p:spPr>
        <p:txBody>
          <a:bodyPr/>
          <a:lstStyle/>
          <a:p>
            <a:r>
              <a:rPr lang="en-US" sz="3000">
                <a:latin typeface="Berlin Sans FB" pitchFamily="34" charset="0"/>
              </a:rPr>
              <a:t>Do not hold down the mouse button.</a:t>
            </a:r>
          </a:p>
          <a:p>
            <a:r>
              <a:rPr lang="en-US" sz="3000">
                <a:latin typeface="Berlin Sans FB" pitchFamily="34" charset="0"/>
              </a:rPr>
              <a:t>Only click one side of the mouse at a time, never both at the same time.</a:t>
            </a:r>
          </a:p>
          <a:p>
            <a:r>
              <a:rPr lang="en-US" sz="3000">
                <a:latin typeface="Berlin Sans FB" pitchFamily="34" charset="0"/>
              </a:rPr>
              <a:t>Always click the left side of the mouse (the sticker side), unless otherwise instructed by the teacher.</a:t>
            </a:r>
          </a:p>
          <a:p>
            <a:pPr>
              <a:buFontTx/>
              <a:buNone/>
            </a:pPr>
            <a:endParaRPr lang="en-US" sz="2400"/>
          </a:p>
        </p:txBody>
      </p:sp>
      <p:pic>
        <p:nvPicPr>
          <p:cNvPr id="13318" name="Picture 6" descr="mouse"/>
          <p:cNvPicPr>
            <a:picLocks noGrp="1" noChangeAspect="1" noChangeArrowheads="1"/>
          </p:cNvPicPr>
          <p:nvPr>
            <p:ph sz="half" idx="2"/>
          </p:nvPr>
        </p:nvPicPr>
        <p:blipFill>
          <a:blip r:embed="rId2">
            <a:clrChange>
              <a:clrFrom>
                <a:srgbClr val="F1F1EF"/>
              </a:clrFrom>
              <a:clrTo>
                <a:srgbClr val="F1F1EF">
                  <a:alpha val="0"/>
                </a:srgbClr>
              </a:clrTo>
            </a:clrChange>
            <a:extLst>
              <a:ext uri="{28A0092B-C50C-407E-A947-70E740481C1C}">
                <a14:useLocalDpi xmlns:a14="http://schemas.microsoft.com/office/drawing/2010/main" val="0"/>
              </a:ext>
            </a:extLst>
          </a:blip>
          <a:srcRect/>
          <a:stretch>
            <a:fillRect/>
          </a:stretch>
        </p:blipFill>
        <p:spPr>
          <a:xfrm>
            <a:off x="4953000" y="2520950"/>
            <a:ext cx="3505200" cy="2625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152400"/>
            <a:ext cx="8686800" cy="1143000"/>
          </a:xfrm>
        </p:spPr>
        <p:txBody>
          <a:bodyPr/>
          <a:lstStyle/>
          <a:p>
            <a:r>
              <a:rPr lang="en-US" sz="7200" dirty="0" smtClean="0">
                <a:latin typeface="Berlin Sans FB" pitchFamily="34" charset="0"/>
              </a:rPr>
              <a:t>Headphones/Ear buds</a:t>
            </a:r>
            <a:endParaRPr lang="en-US" sz="7200" dirty="0">
              <a:latin typeface="Berlin Sans FB" pitchFamily="34" charset="0"/>
            </a:endParaRPr>
          </a:p>
        </p:txBody>
      </p:sp>
      <p:sp>
        <p:nvSpPr>
          <p:cNvPr id="18435" name="Rectangle 3"/>
          <p:cNvSpPr>
            <a:spLocks noGrp="1" noChangeArrowheads="1"/>
          </p:cNvSpPr>
          <p:nvPr>
            <p:ph type="body" idx="1"/>
          </p:nvPr>
        </p:nvSpPr>
        <p:spPr>
          <a:xfrm>
            <a:off x="228600" y="1371600"/>
            <a:ext cx="8458200" cy="2895600"/>
          </a:xfrm>
        </p:spPr>
        <p:txBody>
          <a:bodyPr/>
          <a:lstStyle/>
          <a:p>
            <a:r>
              <a:rPr lang="en-US" dirty="0" smtClean="0">
                <a:latin typeface="Berlin Sans FB" pitchFamily="34" charset="0"/>
              </a:rPr>
              <a:t>You can bring in ear buds or headphones to use while working independently or when you have earned free time.  You will be able to listen to music but only when you’ve been told that it is okay.</a:t>
            </a:r>
            <a:endParaRPr lang="en-US" dirty="0">
              <a:latin typeface="Berlin Sans FB" pitchFamily="34" charset="0"/>
            </a:endParaRPr>
          </a:p>
        </p:txBody>
      </p:sp>
      <p:pic>
        <p:nvPicPr>
          <p:cNvPr id="18436" name="Picture 4" descr="Headphones"/>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6418" t="2196" b="14813"/>
          <a:stretch>
            <a:fillRect/>
          </a:stretch>
        </p:blipFill>
        <p:spPr bwMode="auto">
          <a:xfrm>
            <a:off x="4114800" y="3420846"/>
            <a:ext cx="5029200" cy="3322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6600" dirty="0">
                <a:latin typeface="Berlin Sans FB" pitchFamily="34" charset="0"/>
              </a:rPr>
              <a:t>Printers</a:t>
            </a:r>
          </a:p>
        </p:txBody>
      </p:sp>
      <p:sp>
        <p:nvSpPr>
          <p:cNvPr id="14339" name="Rectangle 3"/>
          <p:cNvSpPr>
            <a:spLocks noGrp="1" noChangeArrowheads="1"/>
          </p:cNvSpPr>
          <p:nvPr>
            <p:ph type="body" sz="half" idx="1"/>
          </p:nvPr>
        </p:nvSpPr>
        <p:spPr>
          <a:xfrm>
            <a:off x="304800" y="1828800"/>
            <a:ext cx="4191000" cy="4724400"/>
          </a:xfrm>
        </p:spPr>
        <p:txBody>
          <a:bodyPr/>
          <a:lstStyle/>
          <a:p>
            <a:r>
              <a:rPr lang="en-US" sz="3400" dirty="0">
                <a:latin typeface="Berlin Sans FB" pitchFamily="34" charset="0"/>
              </a:rPr>
              <a:t>Do not touch any of the buttons on the printer</a:t>
            </a:r>
            <a:r>
              <a:rPr lang="en-US" sz="3400" dirty="0" smtClean="0">
                <a:latin typeface="Berlin Sans FB" pitchFamily="34" charset="0"/>
              </a:rPr>
              <a:t>.</a:t>
            </a:r>
          </a:p>
          <a:p>
            <a:pPr marL="0" indent="0">
              <a:buNone/>
            </a:pPr>
            <a:endParaRPr lang="en-US" sz="3400" dirty="0">
              <a:latin typeface="Berlin Sans FB" pitchFamily="34" charset="0"/>
            </a:endParaRPr>
          </a:p>
          <a:p>
            <a:r>
              <a:rPr lang="en-US" sz="3400" dirty="0">
                <a:latin typeface="Berlin Sans FB" pitchFamily="34" charset="0"/>
              </a:rPr>
              <a:t>Do not ever print unless you have permission from the teacher.</a:t>
            </a:r>
          </a:p>
          <a:p>
            <a:pPr>
              <a:buFontTx/>
              <a:buNone/>
            </a:pPr>
            <a:endParaRPr lang="en-US" sz="3400" dirty="0">
              <a:latin typeface="Berlin Sans FB" pitchFamily="34" charset="0"/>
            </a:endParaRPr>
          </a:p>
        </p:txBody>
      </p:sp>
      <p:pic>
        <p:nvPicPr>
          <p:cNvPr id="14341" name="Picture 5" descr="hp printe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57800" y="2286000"/>
            <a:ext cx="3152775" cy="3152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lstStyle/>
          <a:p>
            <a:r>
              <a:rPr lang="en-US" sz="6000" b="1" dirty="0" smtClean="0"/>
              <a:t>Entering the Classroom</a:t>
            </a:r>
            <a:endParaRPr lang="en-US" sz="6000" b="1" dirty="0"/>
          </a:p>
        </p:txBody>
      </p:sp>
      <p:sp>
        <p:nvSpPr>
          <p:cNvPr id="3" name="Content Placeholder 2"/>
          <p:cNvSpPr>
            <a:spLocks noGrp="1"/>
          </p:cNvSpPr>
          <p:nvPr>
            <p:ph idx="1"/>
          </p:nvPr>
        </p:nvSpPr>
        <p:spPr>
          <a:xfrm>
            <a:off x="457200" y="2133600"/>
            <a:ext cx="8229600" cy="3992563"/>
          </a:xfrm>
        </p:spPr>
        <p:txBody>
          <a:bodyPr/>
          <a:lstStyle/>
          <a:p>
            <a:r>
              <a:rPr lang="en-US" sz="5400" dirty="0" smtClean="0"/>
              <a:t>Come in quietly</a:t>
            </a:r>
          </a:p>
          <a:p>
            <a:r>
              <a:rPr lang="en-US" sz="5400" dirty="0" smtClean="0"/>
              <a:t>Find your assigned seat</a:t>
            </a:r>
          </a:p>
          <a:p>
            <a:r>
              <a:rPr lang="en-US" sz="5400" dirty="0" smtClean="0"/>
              <a:t>Get logged into your computer</a:t>
            </a:r>
            <a:endParaRPr lang="en-US" sz="5400" dirty="0"/>
          </a:p>
        </p:txBody>
      </p:sp>
    </p:spTree>
    <p:extLst>
      <p:ext uri="{BB962C8B-B14F-4D97-AF65-F5344CB8AC3E}">
        <p14:creationId xmlns:p14="http://schemas.microsoft.com/office/powerpoint/2010/main" val="1694679959"/>
      </p:ext>
    </p:extLst>
  </p:cSld>
  <p:clrMapOvr>
    <a:masterClrMapping/>
  </p:clrMapOvr>
  <p:transition>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6600" b="1" dirty="0" smtClean="0"/>
              <a:t>Beginning of Class</a:t>
            </a:r>
            <a:endParaRPr lang="en-US" sz="6600" b="1" dirty="0"/>
          </a:p>
        </p:txBody>
      </p:sp>
      <p:sp>
        <p:nvSpPr>
          <p:cNvPr id="3" name="Content Placeholder 2"/>
          <p:cNvSpPr>
            <a:spLocks noGrp="1"/>
          </p:cNvSpPr>
          <p:nvPr>
            <p:ph idx="1"/>
          </p:nvPr>
        </p:nvSpPr>
        <p:spPr>
          <a:xfrm>
            <a:off x="228600" y="1600200"/>
            <a:ext cx="8610600" cy="4525963"/>
          </a:xfrm>
        </p:spPr>
        <p:txBody>
          <a:bodyPr/>
          <a:lstStyle/>
          <a:p>
            <a:r>
              <a:rPr lang="en-US" sz="4000" dirty="0" smtClean="0"/>
              <a:t>Go to my website: </a:t>
            </a:r>
            <a:r>
              <a:rPr lang="en-US" sz="4000" dirty="0" smtClean="0">
                <a:hlinkClick r:id="rId2"/>
              </a:rPr>
              <a:t>www.strongcomputers.weebly.com</a:t>
            </a:r>
            <a:endParaRPr lang="en-US" sz="4000" dirty="0" smtClean="0"/>
          </a:p>
          <a:p>
            <a:r>
              <a:rPr lang="en-US" sz="4000" dirty="0" smtClean="0"/>
              <a:t>Go to the correct page for your grade</a:t>
            </a:r>
          </a:p>
          <a:p>
            <a:r>
              <a:rPr lang="en-US" sz="4000" dirty="0" smtClean="0"/>
              <a:t>Prepare for what we’ll be doing that day (open any files, etc.)</a:t>
            </a:r>
            <a:endParaRPr lang="en-US" sz="4000" dirty="0"/>
          </a:p>
        </p:txBody>
      </p:sp>
    </p:spTree>
    <p:extLst>
      <p:ext uri="{BB962C8B-B14F-4D97-AF65-F5344CB8AC3E}">
        <p14:creationId xmlns:p14="http://schemas.microsoft.com/office/powerpoint/2010/main" val="3366204808"/>
      </p:ext>
    </p:extLst>
  </p:cSld>
  <p:clrMapOvr>
    <a:masterClrMapping/>
  </p:clrMapOvr>
  <p:transition>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14600" y="609600"/>
            <a:ext cx="6629400" cy="1143000"/>
          </a:xfrm>
        </p:spPr>
        <p:txBody>
          <a:bodyPr/>
          <a:lstStyle/>
          <a:p>
            <a:r>
              <a:rPr lang="en-US" sz="6000" u="sng" dirty="0">
                <a:latin typeface="Berlin Sans FB" pitchFamily="34" charset="0"/>
              </a:rPr>
              <a:t>Classroom Rules!</a:t>
            </a:r>
          </a:p>
        </p:txBody>
      </p:sp>
      <p:sp>
        <p:nvSpPr>
          <p:cNvPr id="7171" name="Rectangle 3"/>
          <p:cNvSpPr>
            <a:spLocks noGrp="1" noChangeArrowheads="1"/>
          </p:cNvSpPr>
          <p:nvPr>
            <p:ph type="body" idx="1"/>
          </p:nvPr>
        </p:nvSpPr>
        <p:spPr>
          <a:xfrm>
            <a:off x="1828800" y="2514600"/>
            <a:ext cx="7010400" cy="3154363"/>
          </a:xfrm>
        </p:spPr>
        <p:txBody>
          <a:bodyPr/>
          <a:lstStyle/>
          <a:p>
            <a:pPr algn="ctr">
              <a:buFontTx/>
              <a:buNone/>
            </a:pPr>
            <a:r>
              <a:rPr lang="en-US" sz="9600" dirty="0">
                <a:latin typeface="Berlin Sans FB" pitchFamily="34" charset="0"/>
              </a:rPr>
              <a:t>1. </a:t>
            </a:r>
            <a:r>
              <a:rPr lang="en-US" sz="9600" dirty="0" smtClean="0">
                <a:latin typeface="Berlin Sans FB" pitchFamily="34" charset="0"/>
              </a:rPr>
              <a:t>Be Prepared</a:t>
            </a:r>
            <a:endParaRPr lang="en-US" sz="9600" dirty="0">
              <a:latin typeface="Berlin Sans FB" pitchFamily="34" charset="0"/>
            </a:endParaRPr>
          </a:p>
        </p:txBody>
      </p:sp>
      <p:pic>
        <p:nvPicPr>
          <p:cNvPr id="2050" name="Picture 2" descr="http://getupwithgod.com/wp-content/uploads/GUWG-Be-Prepared.gif">
            <a:hlinkClick r:id="rId2"/>
          </p:cNvPr>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8506" t="4073" r="8506" b="2147"/>
          <a:stretch/>
        </p:blipFill>
        <p:spPr bwMode="auto">
          <a:xfrm rot="20969276">
            <a:off x="352019" y="1189683"/>
            <a:ext cx="2864518" cy="32871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7200" b="1" dirty="0" smtClean="0"/>
              <a:t>During Instruction</a:t>
            </a:r>
            <a:endParaRPr lang="en-US" sz="7200" b="1" dirty="0"/>
          </a:p>
        </p:txBody>
      </p:sp>
      <p:sp>
        <p:nvSpPr>
          <p:cNvPr id="3" name="Content Placeholder 2"/>
          <p:cNvSpPr>
            <a:spLocks noGrp="1"/>
          </p:cNvSpPr>
          <p:nvPr>
            <p:ph idx="1"/>
          </p:nvPr>
        </p:nvSpPr>
        <p:spPr/>
        <p:txBody>
          <a:bodyPr/>
          <a:lstStyle/>
          <a:p>
            <a:r>
              <a:rPr lang="en-US" sz="4400" dirty="0" smtClean="0"/>
              <a:t>Listen quietly</a:t>
            </a:r>
          </a:p>
          <a:p>
            <a:r>
              <a:rPr lang="en-US" sz="4400" dirty="0" smtClean="0"/>
              <a:t>Raise your hand to ask questions</a:t>
            </a:r>
          </a:p>
          <a:p>
            <a:r>
              <a:rPr lang="en-US" sz="4400" dirty="0" smtClean="0"/>
              <a:t>Follow along so you know what you’re doing</a:t>
            </a:r>
            <a:endParaRPr lang="en-US" sz="4400" dirty="0"/>
          </a:p>
        </p:txBody>
      </p:sp>
    </p:spTree>
    <p:extLst>
      <p:ext uri="{BB962C8B-B14F-4D97-AF65-F5344CB8AC3E}">
        <p14:creationId xmlns:p14="http://schemas.microsoft.com/office/powerpoint/2010/main" val="2038325433"/>
      </p:ext>
    </p:extLst>
  </p:cSld>
  <p:clrMapOvr>
    <a:masterClrMapping/>
  </p:clrMapOvr>
  <p:transition>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6000" b="1" dirty="0" smtClean="0"/>
              <a:t>Independent Work Time</a:t>
            </a:r>
            <a:endParaRPr lang="en-US" sz="6000" b="1" dirty="0"/>
          </a:p>
        </p:txBody>
      </p:sp>
      <p:sp>
        <p:nvSpPr>
          <p:cNvPr id="3" name="Content Placeholder 2"/>
          <p:cNvSpPr>
            <a:spLocks noGrp="1"/>
          </p:cNvSpPr>
          <p:nvPr>
            <p:ph idx="1"/>
          </p:nvPr>
        </p:nvSpPr>
        <p:spPr/>
        <p:txBody>
          <a:bodyPr/>
          <a:lstStyle/>
          <a:p>
            <a:r>
              <a:rPr lang="en-US" sz="4400" dirty="0" smtClean="0"/>
              <a:t>Do your own work</a:t>
            </a:r>
          </a:p>
          <a:p>
            <a:r>
              <a:rPr lang="en-US" sz="4400" dirty="0" smtClean="0"/>
              <a:t>Follow the directions to ensure full points</a:t>
            </a:r>
          </a:p>
          <a:p>
            <a:r>
              <a:rPr lang="en-US" sz="4400" dirty="0" smtClean="0"/>
              <a:t>If allowed, you may listen to music</a:t>
            </a:r>
            <a:endParaRPr lang="en-US" sz="4400" dirty="0"/>
          </a:p>
        </p:txBody>
      </p:sp>
    </p:spTree>
    <p:extLst>
      <p:ext uri="{BB962C8B-B14F-4D97-AF65-F5344CB8AC3E}">
        <p14:creationId xmlns:p14="http://schemas.microsoft.com/office/powerpoint/2010/main" val="4040947272"/>
      </p:ext>
    </p:extLst>
  </p:cSld>
  <p:clrMapOvr>
    <a:masterClrMapping/>
  </p:clrMapOvr>
  <p:transition>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6000" b="1" dirty="0" smtClean="0"/>
              <a:t>Turning in assignments</a:t>
            </a:r>
            <a:endParaRPr lang="en-US" sz="6000" b="1" dirty="0"/>
          </a:p>
        </p:txBody>
      </p:sp>
      <p:sp>
        <p:nvSpPr>
          <p:cNvPr id="3" name="Content Placeholder 2"/>
          <p:cNvSpPr>
            <a:spLocks noGrp="1"/>
          </p:cNvSpPr>
          <p:nvPr>
            <p:ph idx="1"/>
          </p:nvPr>
        </p:nvSpPr>
        <p:spPr>
          <a:xfrm>
            <a:off x="304800" y="1600200"/>
            <a:ext cx="8610600" cy="4800600"/>
          </a:xfrm>
        </p:spPr>
        <p:txBody>
          <a:bodyPr/>
          <a:lstStyle/>
          <a:p>
            <a:r>
              <a:rPr lang="en-US" sz="3600" dirty="0" smtClean="0"/>
              <a:t>All assignments will be submitted to my </a:t>
            </a:r>
            <a:r>
              <a:rPr lang="en-US" sz="3600" dirty="0" err="1" smtClean="0"/>
              <a:t>dropbox</a:t>
            </a:r>
            <a:r>
              <a:rPr lang="en-US" sz="3600" dirty="0" smtClean="0"/>
              <a:t> account.  You will use the following format for saving all of your work: hour, first and last name, assignment name.</a:t>
            </a:r>
          </a:p>
          <a:p>
            <a:r>
              <a:rPr lang="en-US" sz="3600" dirty="0" smtClean="0"/>
              <a:t>http://dropitto.me/strongcomputers</a:t>
            </a:r>
          </a:p>
          <a:p>
            <a:r>
              <a:rPr lang="en-US" sz="3600" dirty="0" smtClean="0"/>
              <a:t>Password: strong</a:t>
            </a:r>
            <a:endParaRPr lang="en-US" sz="3600" dirty="0"/>
          </a:p>
        </p:txBody>
      </p:sp>
    </p:spTree>
    <p:extLst>
      <p:ext uri="{BB962C8B-B14F-4D97-AF65-F5344CB8AC3E}">
        <p14:creationId xmlns:p14="http://schemas.microsoft.com/office/powerpoint/2010/main" val="3722741431"/>
      </p:ext>
    </p:extLst>
  </p:cSld>
  <p:clrMapOvr>
    <a:masterClrMapping/>
  </p:clrMapOvr>
  <p:transition>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189038"/>
          </a:xfrm>
        </p:spPr>
        <p:txBody>
          <a:bodyPr/>
          <a:lstStyle/>
          <a:p>
            <a:r>
              <a:rPr lang="en-US" sz="7200" b="1" dirty="0" smtClean="0"/>
              <a:t>Leaving the Lab</a:t>
            </a:r>
            <a:endParaRPr lang="en-US" sz="7200" b="1" dirty="0"/>
          </a:p>
        </p:txBody>
      </p:sp>
      <p:sp>
        <p:nvSpPr>
          <p:cNvPr id="3" name="Content Placeholder 2"/>
          <p:cNvSpPr>
            <a:spLocks noGrp="1"/>
          </p:cNvSpPr>
          <p:nvPr>
            <p:ph idx="1"/>
          </p:nvPr>
        </p:nvSpPr>
        <p:spPr>
          <a:xfrm>
            <a:off x="457200" y="1828800"/>
            <a:ext cx="8229600" cy="4724400"/>
          </a:xfrm>
        </p:spPr>
        <p:txBody>
          <a:bodyPr/>
          <a:lstStyle/>
          <a:p>
            <a:r>
              <a:rPr lang="en-US" sz="5400" dirty="0" smtClean="0"/>
              <a:t>Exit out of all programs</a:t>
            </a:r>
          </a:p>
          <a:p>
            <a:r>
              <a:rPr lang="en-US" sz="5400" dirty="0" smtClean="0"/>
              <a:t>Log off computers</a:t>
            </a:r>
          </a:p>
          <a:p>
            <a:r>
              <a:rPr lang="en-US" sz="5400" dirty="0" smtClean="0"/>
              <a:t>Push in chair</a:t>
            </a:r>
          </a:p>
          <a:p>
            <a:r>
              <a:rPr lang="en-US" sz="5400" dirty="0" smtClean="0"/>
              <a:t>Walk out quietly</a:t>
            </a:r>
            <a:endParaRPr lang="en-US" sz="5400" dirty="0"/>
          </a:p>
        </p:txBody>
      </p:sp>
    </p:spTree>
    <p:extLst>
      <p:ext uri="{BB962C8B-B14F-4D97-AF65-F5344CB8AC3E}">
        <p14:creationId xmlns:p14="http://schemas.microsoft.com/office/powerpoint/2010/main" val="388481481"/>
      </p:ext>
    </p:extLst>
  </p:cSld>
  <p:clrMapOvr>
    <a:masterClrMapping/>
  </p:clrMapOvr>
  <p:transition>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7200" b="1" u="sng" dirty="0" smtClean="0"/>
              <a:t>Passes</a:t>
            </a:r>
            <a:endParaRPr lang="en-US" sz="7200" b="1" u="sng" dirty="0"/>
          </a:p>
        </p:txBody>
      </p:sp>
      <p:sp>
        <p:nvSpPr>
          <p:cNvPr id="3" name="Content Placeholder 2"/>
          <p:cNvSpPr>
            <a:spLocks noGrp="1"/>
          </p:cNvSpPr>
          <p:nvPr>
            <p:ph idx="1"/>
          </p:nvPr>
        </p:nvSpPr>
        <p:spPr>
          <a:xfrm>
            <a:off x="228600" y="1295400"/>
            <a:ext cx="8686800" cy="5334000"/>
          </a:xfrm>
        </p:spPr>
        <p:txBody>
          <a:bodyPr/>
          <a:lstStyle/>
          <a:p>
            <a:r>
              <a:rPr lang="en-US" sz="4400" dirty="0" smtClean="0"/>
              <a:t>You will receive 2 bathroom passes during the quarter.</a:t>
            </a:r>
          </a:p>
          <a:p>
            <a:pPr marL="0" indent="0">
              <a:buNone/>
            </a:pPr>
            <a:r>
              <a:rPr lang="en-US" sz="4400" dirty="0" smtClean="0"/>
              <a:t>  </a:t>
            </a:r>
          </a:p>
          <a:p>
            <a:r>
              <a:rPr lang="en-US" sz="4400" dirty="0" smtClean="0"/>
              <a:t>No planner, no pass! </a:t>
            </a:r>
          </a:p>
          <a:p>
            <a:pPr marL="0" indent="0">
              <a:buNone/>
            </a:pPr>
            <a:r>
              <a:rPr lang="en-US" sz="4400" dirty="0" smtClean="0"/>
              <a:t> </a:t>
            </a:r>
          </a:p>
          <a:p>
            <a:r>
              <a:rPr lang="en-US" sz="4400" dirty="0" smtClean="0"/>
              <a:t>Remember to use your 4 minutes in between class wisely!  </a:t>
            </a:r>
            <a:endParaRPr lang="en-US" sz="4400" dirty="0"/>
          </a:p>
        </p:txBody>
      </p:sp>
    </p:spTree>
    <p:extLst>
      <p:ext uri="{BB962C8B-B14F-4D97-AF65-F5344CB8AC3E}">
        <p14:creationId xmlns:p14="http://schemas.microsoft.com/office/powerpoint/2010/main" val="529944760"/>
      </p:ext>
    </p:extLst>
  </p:cSld>
  <p:clrMapOvr>
    <a:masterClrMapping/>
  </p:clrMapOvr>
  <p:transition>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76200"/>
            <a:ext cx="4551218" cy="2075330"/>
          </a:xfrm>
        </p:spPr>
        <p:txBody>
          <a:bodyPr/>
          <a:lstStyle/>
          <a:p>
            <a:r>
              <a:rPr lang="en-US" sz="6600" b="1" u="sng" dirty="0" smtClean="0"/>
              <a:t>Student Connect</a:t>
            </a:r>
            <a:endParaRPr lang="en-US" sz="6600" b="1" u="sng" dirty="0"/>
          </a:p>
        </p:txBody>
      </p:sp>
      <p:sp>
        <p:nvSpPr>
          <p:cNvPr id="3" name="Content Placeholder 2"/>
          <p:cNvSpPr>
            <a:spLocks noGrp="1"/>
          </p:cNvSpPr>
          <p:nvPr>
            <p:ph idx="1"/>
          </p:nvPr>
        </p:nvSpPr>
        <p:spPr>
          <a:xfrm>
            <a:off x="152400" y="2438400"/>
            <a:ext cx="8839200" cy="4343400"/>
          </a:xfrm>
        </p:spPr>
        <p:txBody>
          <a:bodyPr/>
          <a:lstStyle/>
          <a:p>
            <a:r>
              <a:rPr lang="en-US" dirty="0" smtClean="0"/>
              <a:t>You will be required to log into Student Connect at least once a week to make sure that you have all assignments turned in.</a:t>
            </a:r>
          </a:p>
          <a:p>
            <a:r>
              <a:rPr lang="en-US" dirty="0" smtClean="0"/>
              <a:t>Do this for all of your classes and stay on top of things this quarter!</a:t>
            </a:r>
          </a:p>
          <a:p>
            <a:r>
              <a:rPr lang="en-US" dirty="0" smtClean="0"/>
              <a:t>If you do not know your password, bring your planner up to my desk at an appropriate time and you can write it down.</a:t>
            </a:r>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1051" t="33523" r="25142" b="45265"/>
          <a:stretch/>
        </p:blipFill>
        <p:spPr bwMode="auto">
          <a:xfrm>
            <a:off x="0" y="-1"/>
            <a:ext cx="4572000" cy="2151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8101110"/>
      </p:ext>
    </p:extLst>
  </p:cSld>
  <p:clrMapOvr>
    <a:masterClrMapping/>
  </p:clrMapOvr>
  <p:transition>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u="sng" dirty="0" smtClean="0">
                <a:latin typeface="Aharoni" panose="02010803020104030203" pitchFamily="2" charset="-79"/>
                <a:cs typeface="Aharoni" panose="02010803020104030203" pitchFamily="2" charset="-79"/>
              </a:rPr>
              <a:t>Zero Hour</a:t>
            </a:r>
            <a:endParaRPr lang="en-US" sz="9600" u="sng"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981200"/>
            <a:ext cx="8229600" cy="4144963"/>
          </a:xfrm>
        </p:spPr>
        <p:txBody>
          <a:bodyPr/>
          <a:lstStyle/>
          <a:p>
            <a:r>
              <a:rPr lang="en-US" sz="4800" dirty="0" smtClean="0">
                <a:latin typeface="Arial Black" panose="020B0A04020102020204" pitchFamily="34" charset="0"/>
                <a:cs typeface="Aharoni" panose="02010803020104030203" pitchFamily="2" charset="-79"/>
              </a:rPr>
              <a:t>Approximately 7:15 am</a:t>
            </a:r>
          </a:p>
          <a:p>
            <a:r>
              <a:rPr lang="en-US" sz="4800" dirty="0" smtClean="0">
                <a:latin typeface="Arial Black" panose="020B0A04020102020204" pitchFamily="34" charset="0"/>
                <a:cs typeface="Aharoni" panose="02010803020104030203" pitchFamily="2" charset="-79"/>
              </a:rPr>
              <a:t>All subjects</a:t>
            </a:r>
          </a:p>
          <a:p>
            <a:r>
              <a:rPr lang="en-US" sz="4800" dirty="0" smtClean="0">
                <a:latin typeface="Arial Black" panose="020B0A04020102020204" pitchFamily="34" charset="0"/>
                <a:cs typeface="Aharoni" panose="02010803020104030203" pitchFamily="2" charset="-79"/>
              </a:rPr>
              <a:t>School work</a:t>
            </a:r>
          </a:p>
          <a:p>
            <a:r>
              <a:rPr lang="en-US" sz="4800" dirty="0" smtClean="0">
                <a:latin typeface="Arial Black" panose="020B0A04020102020204" pitchFamily="34" charset="0"/>
                <a:cs typeface="Aharoni" panose="02010803020104030203" pitchFamily="2" charset="-79"/>
              </a:rPr>
              <a:t>Extra help</a:t>
            </a:r>
            <a:endParaRPr lang="en-US" sz="4800" dirty="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104574208"/>
      </p:ext>
    </p:extLst>
  </p:cSld>
  <p:clrMapOvr>
    <a:masterClrMapping/>
  </p:clrMapOvr>
  <p:transition>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35000">
              <a:srgbClr val="FF7A00"/>
            </a:gs>
            <a:gs pos="98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6477000" cy="1417638"/>
          </a:xfrm>
        </p:spPr>
        <p:txBody>
          <a:bodyPr/>
          <a:lstStyle/>
          <a:p>
            <a:r>
              <a:rPr lang="en-US" sz="9600" b="1" dirty="0" smtClean="0"/>
              <a:t>Fire Drill</a:t>
            </a:r>
            <a:endParaRPr lang="en-US" sz="9600" b="1" dirty="0"/>
          </a:p>
        </p:txBody>
      </p:sp>
      <p:sp>
        <p:nvSpPr>
          <p:cNvPr id="3" name="Content Placeholder 2"/>
          <p:cNvSpPr>
            <a:spLocks noGrp="1"/>
          </p:cNvSpPr>
          <p:nvPr>
            <p:ph idx="1"/>
          </p:nvPr>
        </p:nvSpPr>
        <p:spPr>
          <a:xfrm>
            <a:off x="152400" y="1752600"/>
            <a:ext cx="8839200" cy="4876800"/>
          </a:xfrm>
        </p:spPr>
        <p:txBody>
          <a:bodyPr/>
          <a:lstStyle/>
          <a:p>
            <a:r>
              <a:rPr lang="en-US" sz="3800" b="1" dirty="0" smtClean="0"/>
              <a:t>Calming and quietly get up and move toward door (last person close door)</a:t>
            </a:r>
          </a:p>
          <a:p>
            <a:r>
              <a:rPr lang="en-US" sz="3800" b="1" dirty="0" smtClean="0"/>
              <a:t>Stay together as class and walk toward the outside door by Mrs. McLaughlin’s room</a:t>
            </a:r>
          </a:p>
          <a:p>
            <a:r>
              <a:rPr lang="en-US" sz="3800" b="1" dirty="0" smtClean="0"/>
              <a:t>Once outside, walk back toward the trees and get into alphabetical order</a:t>
            </a:r>
            <a:endParaRPr lang="en-US" sz="3800" b="1" dirty="0"/>
          </a:p>
        </p:txBody>
      </p:sp>
      <p:pic>
        <p:nvPicPr>
          <p:cNvPr id="1028" name="Picture 4" descr="C:\Users\henderl\AppData\Local\Microsoft\Windows\Temporary Internet Files\Content.IE5\1OBAZCYU\icon-4[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0"/>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3063594"/>
      </p:ext>
    </p:extLst>
  </p:cSld>
  <p:clrMapOvr>
    <a:masterClrMapping/>
  </p:clrMapOvr>
  <p:transition>
    <p:pu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371600"/>
          </a:xfrm>
        </p:spPr>
        <p:txBody>
          <a:bodyPr/>
          <a:lstStyle/>
          <a:p>
            <a:r>
              <a:rPr lang="en-US" sz="9000" b="1" dirty="0" smtClean="0"/>
              <a:t>Tornado Drill</a:t>
            </a:r>
            <a:endParaRPr lang="en-US" sz="9000" b="1" dirty="0"/>
          </a:p>
        </p:txBody>
      </p:sp>
      <p:sp>
        <p:nvSpPr>
          <p:cNvPr id="3" name="Content Placeholder 2"/>
          <p:cNvSpPr>
            <a:spLocks noGrp="1"/>
          </p:cNvSpPr>
          <p:nvPr>
            <p:ph idx="1"/>
          </p:nvPr>
        </p:nvSpPr>
        <p:spPr>
          <a:xfrm>
            <a:off x="304800" y="1981200"/>
            <a:ext cx="8534400" cy="4525963"/>
          </a:xfrm>
        </p:spPr>
        <p:txBody>
          <a:bodyPr/>
          <a:lstStyle/>
          <a:p>
            <a:r>
              <a:rPr lang="en-US" dirty="0" smtClean="0"/>
              <a:t>Calmly and quietly move toward door</a:t>
            </a:r>
          </a:p>
          <a:p>
            <a:r>
              <a:rPr lang="en-US" dirty="0" smtClean="0"/>
              <a:t>Line up outside on the wall with Mrs. </a:t>
            </a:r>
            <a:r>
              <a:rPr lang="en-US" dirty="0" err="1" smtClean="0"/>
              <a:t>Dimilia’s</a:t>
            </a:r>
            <a:r>
              <a:rPr lang="en-US" dirty="0" smtClean="0"/>
              <a:t> door </a:t>
            </a:r>
          </a:p>
          <a:p>
            <a:r>
              <a:rPr lang="en-US" dirty="0" smtClean="0"/>
              <a:t>Once that row is filled up make another row behind those students (usually need 3 rows)</a:t>
            </a:r>
          </a:p>
          <a:p>
            <a:r>
              <a:rPr lang="en-US" dirty="0" smtClean="0"/>
              <a:t>You sit facing the wall, Indian style, hands covering your head</a:t>
            </a:r>
          </a:p>
          <a:p>
            <a:r>
              <a:rPr lang="en-US" dirty="0" smtClean="0"/>
              <a:t>NO talking!</a:t>
            </a:r>
          </a:p>
          <a:p>
            <a:endParaRPr lang="en-US" dirty="0"/>
          </a:p>
        </p:txBody>
      </p:sp>
      <p:pic>
        <p:nvPicPr>
          <p:cNvPr id="2052" name="Picture 4" descr="C:\Users\henderl\AppData\Local\Microsoft\Windows\Temporary Internet Files\Content.IE5\3WX0305T\Tornado_Logo[1].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76200"/>
            <a:ext cx="1158892" cy="1444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134898"/>
      </p:ext>
    </p:extLst>
  </p:cSld>
  <p:clrMapOvr>
    <a:masterClrMapping/>
  </p:clrMapOvr>
  <p:transition>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sz="8000" dirty="0" smtClean="0"/>
              <a:t>Materials Needed</a:t>
            </a:r>
            <a:endParaRPr lang="en-US" sz="8000" dirty="0"/>
          </a:p>
        </p:txBody>
      </p:sp>
      <p:sp>
        <p:nvSpPr>
          <p:cNvPr id="3" name="Content Placeholder 2"/>
          <p:cNvSpPr>
            <a:spLocks noGrp="1"/>
          </p:cNvSpPr>
          <p:nvPr>
            <p:ph idx="1"/>
          </p:nvPr>
        </p:nvSpPr>
        <p:spPr>
          <a:xfrm>
            <a:off x="152400" y="2667000"/>
            <a:ext cx="8153400" cy="3962400"/>
          </a:xfrm>
        </p:spPr>
        <p:txBody>
          <a:bodyPr/>
          <a:lstStyle/>
          <a:p>
            <a:r>
              <a:rPr lang="en-US" sz="4400" dirty="0" smtClean="0"/>
              <a:t>Flash drive</a:t>
            </a:r>
          </a:p>
          <a:p>
            <a:r>
              <a:rPr lang="en-US" sz="4400" dirty="0" smtClean="0"/>
              <a:t>Notebook or Paper and Folder</a:t>
            </a:r>
          </a:p>
          <a:p>
            <a:r>
              <a:rPr lang="en-US" sz="4400" dirty="0" smtClean="0"/>
              <a:t>Writing Utensil</a:t>
            </a:r>
          </a:p>
          <a:p>
            <a:r>
              <a:rPr lang="en-US" sz="4400" dirty="0" smtClean="0"/>
              <a:t>Planner (no planner, no pass)</a:t>
            </a:r>
          </a:p>
          <a:p>
            <a:r>
              <a:rPr lang="en-US" sz="4400" dirty="0" smtClean="0"/>
              <a:t>Student Connect Password</a:t>
            </a:r>
          </a:p>
        </p:txBody>
      </p:sp>
      <p:pic>
        <p:nvPicPr>
          <p:cNvPr id="4100" name="Picture 4" descr="http://www.blogsofts.com/wp-content/uploads/2013/02/Flash-Drive-Gadget.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2522" y="1295400"/>
            <a:ext cx="2734551" cy="2099251"/>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media2.onsugar.com/files/2011/02/05/2/192/1922507/c6383b0490606a49_USBMain/i/Cute-USB-Flash-Drives-Valentine-Day.jpg">
            <a:hlinkClick r:id="rId4"/>
          </p:cNvPr>
          <p:cNvPicPr>
            <a:picLocks noChangeAspect="1" noChangeArrowheads="1"/>
          </p:cNvPicPr>
          <p:nvPr/>
        </p:nvPicPr>
        <p:blipFill>
          <a:blip r:embed="rId5">
            <a:clrChange>
              <a:clrFrom>
                <a:srgbClr val="F6F2F3"/>
              </a:clrFrom>
              <a:clrTo>
                <a:srgbClr val="F6F2F3">
                  <a:alpha val="0"/>
                </a:srgbClr>
              </a:clrTo>
            </a:clrChange>
            <a:extLst>
              <a:ext uri="{28A0092B-C50C-407E-A947-70E740481C1C}">
                <a14:useLocalDpi xmlns:a14="http://schemas.microsoft.com/office/drawing/2010/main" val="0"/>
              </a:ext>
            </a:extLst>
          </a:blip>
          <a:srcRect/>
          <a:stretch>
            <a:fillRect/>
          </a:stretch>
        </p:blipFill>
        <p:spPr bwMode="auto">
          <a:xfrm>
            <a:off x="3879273" y="1129649"/>
            <a:ext cx="2445327" cy="2445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032901"/>
      </p:ext>
    </p:extLst>
  </p:cSld>
  <p:clrMapOvr>
    <a:masterClrMapping/>
  </p:clrMapOvr>
  <p:transition>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124200" y="152400"/>
            <a:ext cx="5562600" cy="2133600"/>
          </a:xfrm>
        </p:spPr>
        <p:txBody>
          <a:bodyPr/>
          <a:lstStyle/>
          <a:p>
            <a:r>
              <a:rPr lang="en-US" sz="6000" u="sng" dirty="0">
                <a:latin typeface="Berlin Sans FB" pitchFamily="34" charset="0"/>
              </a:rPr>
              <a:t>Classroom Rules!</a:t>
            </a:r>
          </a:p>
        </p:txBody>
      </p:sp>
      <p:sp>
        <p:nvSpPr>
          <p:cNvPr id="4099" name="Rectangle 3"/>
          <p:cNvSpPr>
            <a:spLocks noGrp="1" noChangeArrowheads="1"/>
          </p:cNvSpPr>
          <p:nvPr>
            <p:ph type="body" idx="1"/>
          </p:nvPr>
        </p:nvSpPr>
        <p:spPr>
          <a:xfrm>
            <a:off x="152400" y="3124200"/>
            <a:ext cx="8991600" cy="3581400"/>
          </a:xfrm>
        </p:spPr>
        <p:txBody>
          <a:bodyPr/>
          <a:lstStyle/>
          <a:p>
            <a:pPr algn="ctr">
              <a:buFontTx/>
              <a:buNone/>
            </a:pPr>
            <a:r>
              <a:rPr lang="en-US" sz="8000" dirty="0">
                <a:latin typeface="Berlin Sans FB" pitchFamily="34" charset="0"/>
              </a:rPr>
              <a:t>2. </a:t>
            </a:r>
            <a:r>
              <a:rPr lang="en-US" sz="8000" dirty="0" smtClean="0">
                <a:latin typeface="Berlin Sans FB" pitchFamily="34" charset="0"/>
              </a:rPr>
              <a:t>Listen and follow directions</a:t>
            </a:r>
            <a:endParaRPr lang="en-US" sz="7200" dirty="0">
              <a:latin typeface="Berlin Sans FB" pitchFamily="34" charset="0"/>
            </a:endParaRPr>
          </a:p>
        </p:txBody>
      </p:sp>
      <p:pic>
        <p:nvPicPr>
          <p:cNvPr id="4100" name="Picture 4" descr="Follow Directions"/>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 y="152400"/>
            <a:ext cx="207645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971800" y="304800"/>
            <a:ext cx="6019800" cy="1143000"/>
          </a:xfrm>
        </p:spPr>
        <p:txBody>
          <a:bodyPr/>
          <a:lstStyle/>
          <a:p>
            <a:r>
              <a:rPr lang="en-US" sz="6000" u="sng">
                <a:latin typeface="Berlin Sans FB" pitchFamily="34" charset="0"/>
              </a:rPr>
              <a:t>Classroom Rules!</a:t>
            </a:r>
          </a:p>
        </p:txBody>
      </p:sp>
      <p:sp>
        <p:nvSpPr>
          <p:cNvPr id="5123" name="Rectangle 3"/>
          <p:cNvSpPr>
            <a:spLocks noGrp="1" noChangeArrowheads="1"/>
          </p:cNvSpPr>
          <p:nvPr>
            <p:ph type="body" idx="1"/>
          </p:nvPr>
        </p:nvSpPr>
        <p:spPr>
          <a:xfrm>
            <a:off x="76200" y="3124200"/>
            <a:ext cx="8915400" cy="3581400"/>
          </a:xfrm>
        </p:spPr>
        <p:txBody>
          <a:bodyPr/>
          <a:lstStyle/>
          <a:p>
            <a:pPr algn="ctr">
              <a:lnSpc>
                <a:spcPct val="90000"/>
              </a:lnSpc>
              <a:buFontTx/>
              <a:buNone/>
            </a:pPr>
            <a:r>
              <a:rPr lang="en-US" sz="8800" dirty="0">
                <a:latin typeface="Berlin Sans FB" pitchFamily="34" charset="0"/>
              </a:rPr>
              <a:t>3. Raise your </a:t>
            </a:r>
            <a:r>
              <a:rPr lang="en-US" sz="8800" dirty="0" smtClean="0">
                <a:latin typeface="Berlin Sans FB" pitchFamily="34" charset="0"/>
              </a:rPr>
              <a:t>hand</a:t>
            </a:r>
          </a:p>
          <a:p>
            <a:pPr algn="ctr">
              <a:lnSpc>
                <a:spcPct val="90000"/>
              </a:lnSpc>
              <a:buFontTx/>
              <a:buNone/>
            </a:pPr>
            <a:r>
              <a:rPr lang="en-US" sz="8800" dirty="0" smtClean="0">
                <a:latin typeface="Berlin Sans FB" pitchFamily="34" charset="0"/>
              </a:rPr>
              <a:t>to speak</a:t>
            </a:r>
            <a:endParaRPr lang="en-US" sz="8800" dirty="0">
              <a:latin typeface="Berlin Sans FB" pitchFamily="34" charset="0"/>
            </a:endParaRPr>
          </a:p>
        </p:txBody>
      </p:sp>
      <p:pic>
        <p:nvPicPr>
          <p:cNvPr id="5124" name="Picture 4" descr="Raise your hand"/>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7200" y="152400"/>
            <a:ext cx="2363788" cy="243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110345" y="114300"/>
            <a:ext cx="6019800" cy="1143000"/>
          </a:xfrm>
        </p:spPr>
        <p:txBody>
          <a:bodyPr/>
          <a:lstStyle/>
          <a:p>
            <a:r>
              <a:rPr lang="en-US" sz="6000" u="sng" dirty="0">
                <a:latin typeface="Berlin Sans FB" pitchFamily="34" charset="0"/>
              </a:rPr>
              <a:t>Classroom Rules!</a:t>
            </a:r>
          </a:p>
        </p:txBody>
      </p:sp>
      <p:sp>
        <p:nvSpPr>
          <p:cNvPr id="5123" name="Rectangle 3"/>
          <p:cNvSpPr>
            <a:spLocks noGrp="1" noChangeArrowheads="1"/>
          </p:cNvSpPr>
          <p:nvPr>
            <p:ph type="body" idx="1"/>
          </p:nvPr>
        </p:nvSpPr>
        <p:spPr>
          <a:xfrm>
            <a:off x="2514600" y="3352800"/>
            <a:ext cx="6629400" cy="3429000"/>
          </a:xfrm>
        </p:spPr>
        <p:txBody>
          <a:bodyPr/>
          <a:lstStyle/>
          <a:p>
            <a:pPr algn="ctr">
              <a:lnSpc>
                <a:spcPct val="90000"/>
              </a:lnSpc>
              <a:buFontTx/>
              <a:buNone/>
            </a:pPr>
            <a:r>
              <a:rPr lang="en-US" sz="9600" dirty="0" smtClean="0">
                <a:latin typeface="Berlin Sans FB" pitchFamily="34" charset="0"/>
              </a:rPr>
              <a:t>4. Use your</a:t>
            </a:r>
          </a:p>
          <a:p>
            <a:pPr algn="ctr">
              <a:lnSpc>
                <a:spcPct val="90000"/>
              </a:lnSpc>
              <a:buFontTx/>
              <a:buNone/>
            </a:pPr>
            <a:r>
              <a:rPr lang="en-US" sz="9600" dirty="0" smtClean="0">
                <a:latin typeface="Berlin Sans FB" pitchFamily="34" charset="0"/>
              </a:rPr>
              <a:t>manners</a:t>
            </a:r>
            <a:endParaRPr lang="en-US" sz="9600" dirty="0">
              <a:latin typeface="Berlin Sans FB" pitchFamily="34" charset="0"/>
            </a:endParaRPr>
          </a:p>
        </p:txBody>
      </p:sp>
      <p:pic>
        <p:nvPicPr>
          <p:cNvPr id="1026" name="Picture 2" descr="http://whmusictherapy.com/wp-content/uploads/2012/05/manner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890015">
            <a:off x="208682" y="1288359"/>
            <a:ext cx="3148840" cy="2361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121564"/>
      </p:ext>
    </p:extLst>
  </p:cSld>
  <p:clrMapOvr>
    <a:masterClrMapping/>
  </p:clrMapOvr>
  <p:transition>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328006" y="152400"/>
            <a:ext cx="5663594" cy="1143000"/>
          </a:xfrm>
        </p:spPr>
        <p:txBody>
          <a:bodyPr/>
          <a:lstStyle/>
          <a:p>
            <a:r>
              <a:rPr lang="en-US" sz="6000" u="sng" dirty="0">
                <a:latin typeface="Berlin Sans FB" pitchFamily="34" charset="0"/>
              </a:rPr>
              <a:t>Classroom Rules!</a:t>
            </a:r>
          </a:p>
        </p:txBody>
      </p:sp>
      <p:sp>
        <p:nvSpPr>
          <p:cNvPr id="5123" name="Rectangle 3"/>
          <p:cNvSpPr>
            <a:spLocks noGrp="1" noChangeArrowheads="1"/>
          </p:cNvSpPr>
          <p:nvPr>
            <p:ph type="body" idx="1"/>
          </p:nvPr>
        </p:nvSpPr>
        <p:spPr>
          <a:xfrm>
            <a:off x="0" y="3429000"/>
            <a:ext cx="9144000" cy="3276600"/>
          </a:xfrm>
        </p:spPr>
        <p:txBody>
          <a:bodyPr/>
          <a:lstStyle/>
          <a:p>
            <a:pPr algn="ctr">
              <a:lnSpc>
                <a:spcPct val="90000"/>
              </a:lnSpc>
              <a:buFontTx/>
              <a:buNone/>
            </a:pPr>
            <a:r>
              <a:rPr lang="en-US" sz="8000" dirty="0" smtClean="0">
                <a:latin typeface="Berlin Sans FB" pitchFamily="34" charset="0"/>
              </a:rPr>
              <a:t>5. Do not disrupt learning or teaching</a:t>
            </a:r>
            <a:endParaRPr lang="en-US" sz="8000" dirty="0">
              <a:latin typeface="Berlin Sans FB" pitchFamily="34" charset="0"/>
            </a:endParaRPr>
          </a:p>
        </p:txBody>
      </p:sp>
      <p:pic>
        <p:nvPicPr>
          <p:cNvPr id="3074" name="Picture 2" descr="http://wasatchrev.org/wp-content/uploads/2010/03/Do-Your-Job-Wasatch-REVolution.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042" t="4187" r="9269"/>
          <a:stretch/>
        </p:blipFill>
        <p:spPr bwMode="auto">
          <a:xfrm rot="20889321">
            <a:off x="355733" y="656497"/>
            <a:ext cx="2921341" cy="2284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121564"/>
      </p:ext>
    </p:extLst>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2400" y="685800"/>
            <a:ext cx="5410200" cy="1752600"/>
          </a:xfrm>
        </p:spPr>
        <p:txBody>
          <a:bodyPr/>
          <a:lstStyle/>
          <a:p>
            <a:r>
              <a:rPr lang="en-US" sz="8800" dirty="0">
                <a:latin typeface="Berlin Sans FB" pitchFamily="34" charset="0"/>
              </a:rPr>
              <a:t>Dress </a:t>
            </a:r>
            <a:r>
              <a:rPr lang="en-US" sz="8800" dirty="0" smtClean="0">
                <a:latin typeface="Berlin Sans FB" pitchFamily="34" charset="0"/>
              </a:rPr>
              <a:t>smart</a:t>
            </a:r>
            <a:endParaRPr lang="en-US" sz="8800" dirty="0">
              <a:latin typeface="Berlin Sans FB" pitchFamily="34" charset="0"/>
            </a:endParaRPr>
          </a:p>
        </p:txBody>
      </p:sp>
      <p:sp>
        <p:nvSpPr>
          <p:cNvPr id="21507" name="Rectangle 3"/>
          <p:cNvSpPr>
            <a:spLocks noGrp="1" noChangeArrowheads="1"/>
          </p:cNvSpPr>
          <p:nvPr>
            <p:ph type="body" idx="1"/>
          </p:nvPr>
        </p:nvSpPr>
        <p:spPr>
          <a:xfrm>
            <a:off x="228600" y="3276600"/>
            <a:ext cx="8686800" cy="3200400"/>
          </a:xfrm>
        </p:spPr>
        <p:txBody>
          <a:bodyPr/>
          <a:lstStyle/>
          <a:p>
            <a:pPr algn="ctr">
              <a:buFontTx/>
              <a:buNone/>
            </a:pPr>
            <a:r>
              <a:rPr lang="en-US" sz="3600" dirty="0" smtClean="0">
                <a:latin typeface="Berlin Sans FB" pitchFamily="34" charset="0"/>
              </a:rPr>
              <a:t>Because the computers heat up the room, </a:t>
            </a:r>
            <a:r>
              <a:rPr lang="en-US" sz="3600" dirty="0">
                <a:latin typeface="Berlin Sans FB" pitchFamily="34" charset="0"/>
              </a:rPr>
              <a:t>the air will kick on from </a:t>
            </a:r>
          </a:p>
          <a:p>
            <a:pPr algn="ctr">
              <a:buFontTx/>
              <a:buNone/>
            </a:pPr>
            <a:r>
              <a:rPr lang="en-US" sz="3600" dirty="0">
                <a:latin typeface="Berlin Sans FB" pitchFamily="34" charset="0"/>
              </a:rPr>
              <a:t>time to time in the lab.  Get a sweater or </a:t>
            </a:r>
          </a:p>
          <a:p>
            <a:pPr algn="ctr">
              <a:buFontTx/>
              <a:buNone/>
            </a:pPr>
            <a:r>
              <a:rPr lang="en-US" sz="3600" dirty="0">
                <a:latin typeface="Berlin Sans FB" pitchFamily="34" charset="0"/>
              </a:rPr>
              <a:t>sweatshirt and keep it in your lockers so that </a:t>
            </a:r>
          </a:p>
          <a:p>
            <a:pPr algn="ctr">
              <a:buFontTx/>
              <a:buNone/>
            </a:pPr>
            <a:r>
              <a:rPr lang="en-US" sz="3600" dirty="0">
                <a:latin typeface="Berlin Sans FB" pitchFamily="34" charset="0"/>
              </a:rPr>
              <a:t>you won’t have to freeze!</a:t>
            </a:r>
          </a:p>
        </p:txBody>
      </p:sp>
      <p:sp>
        <p:nvSpPr>
          <p:cNvPr id="21509" name="AutoShape 5" descr="2Q=="/>
          <p:cNvSpPr>
            <a:spLocks noChangeAspect="1" noChangeArrowheads="1"/>
          </p:cNvSpPr>
          <p:nvPr/>
        </p:nvSpPr>
        <p:spPr bwMode="auto">
          <a:xfrm>
            <a:off x="3500438" y="2357438"/>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11" name="AutoShape 7" descr="2Q=="/>
          <p:cNvSpPr>
            <a:spLocks noChangeAspect="1" noChangeArrowheads="1"/>
          </p:cNvSpPr>
          <p:nvPr/>
        </p:nvSpPr>
        <p:spPr bwMode="auto">
          <a:xfrm>
            <a:off x="3500438" y="2357438"/>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13" name="AutoShape 9" descr="2Q=="/>
          <p:cNvSpPr>
            <a:spLocks noChangeAspect="1" noChangeArrowheads="1"/>
          </p:cNvSpPr>
          <p:nvPr/>
        </p:nvSpPr>
        <p:spPr bwMode="auto">
          <a:xfrm>
            <a:off x="3500438" y="2357438"/>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21514" name="Picture 10" descr="Cold ro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387350"/>
            <a:ext cx="3028950" cy="269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28600" y="0"/>
            <a:ext cx="8686800" cy="1447800"/>
          </a:xfrm>
        </p:spPr>
        <p:txBody>
          <a:bodyPr/>
          <a:lstStyle/>
          <a:p>
            <a:r>
              <a:rPr lang="en-US" sz="4600" dirty="0">
                <a:latin typeface="Berlin Sans FB" pitchFamily="34" charset="0"/>
              </a:rPr>
              <a:t>How to care for your computer</a:t>
            </a:r>
          </a:p>
        </p:txBody>
      </p:sp>
      <p:pic>
        <p:nvPicPr>
          <p:cNvPr id="8196" name="Picture 4" descr="j029575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1676400"/>
            <a:ext cx="4800600" cy="47767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checkerboard(across)">
                                      <p:cBhvr>
                                        <p:cTn id="7" dur="1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845</TotalTime>
  <Words>756</Words>
  <Application>Microsoft Office PowerPoint</Application>
  <PresentationFormat>On-screen Show (4:3)</PresentationFormat>
  <Paragraphs>103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Welcome to Mrs. Henderson’s Class!</vt:lpstr>
      <vt:lpstr>Classroom Rules!</vt:lpstr>
      <vt:lpstr>Materials Needed</vt:lpstr>
      <vt:lpstr>Classroom Rules!</vt:lpstr>
      <vt:lpstr>Classroom Rules!</vt:lpstr>
      <vt:lpstr>Classroom Rules!</vt:lpstr>
      <vt:lpstr>Classroom Rules!</vt:lpstr>
      <vt:lpstr>Dress smart</vt:lpstr>
      <vt:lpstr>How to care for your computer</vt:lpstr>
      <vt:lpstr>Food, candy, gum, beverages?</vt:lpstr>
      <vt:lpstr>Your monitor (screen)</vt:lpstr>
      <vt:lpstr>Your disk drives</vt:lpstr>
      <vt:lpstr>Flash drives and/or thumb drives</vt:lpstr>
      <vt:lpstr>Your Keyboard</vt:lpstr>
      <vt:lpstr>Your mouse</vt:lpstr>
      <vt:lpstr>Headphones/Ear buds</vt:lpstr>
      <vt:lpstr>Printers</vt:lpstr>
      <vt:lpstr>Entering the Classroom</vt:lpstr>
      <vt:lpstr>Beginning of Class</vt:lpstr>
      <vt:lpstr>During Instruction</vt:lpstr>
      <vt:lpstr>Independent Work Time</vt:lpstr>
      <vt:lpstr>Turning in assignments</vt:lpstr>
      <vt:lpstr>Leaving the Lab</vt:lpstr>
      <vt:lpstr>Passes</vt:lpstr>
      <vt:lpstr>Student Connect</vt:lpstr>
      <vt:lpstr>Zero Hour</vt:lpstr>
      <vt:lpstr>Fire Drill</vt:lpstr>
      <vt:lpstr>Tornado Drill</vt:lpstr>
    </vt:vector>
  </TitlesOfParts>
  <Company>Merritt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back!</dc:title>
  <dc:creator>MA Admin</dc:creator>
  <cp:lastModifiedBy>henderl</cp:lastModifiedBy>
  <cp:revision>31</cp:revision>
  <dcterms:created xsi:type="dcterms:W3CDTF">2011-08-30T14:36:05Z</dcterms:created>
  <dcterms:modified xsi:type="dcterms:W3CDTF">2015-03-23T11:59:27Z</dcterms:modified>
</cp:coreProperties>
</file>